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8"/>
  </p:notesMasterIdLst>
  <p:sldIdLst>
    <p:sldId id="256" r:id="rId2"/>
    <p:sldId id="259" r:id="rId3"/>
    <p:sldId id="257" r:id="rId4"/>
    <p:sldId id="273" r:id="rId5"/>
    <p:sldId id="281" r:id="rId6"/>
    <p:sldId id="275" r:id="rId7"/>
    <p:sldId id="260" r:id="rId8"/>
    <p:sldId id="274" r:id="rId9"/>
    <p:sldId id="271" r:id="rId10"/>
    <p:sldId id="283" r:id="rId11"/>
    <p:sldId id="276" r:id="rId12"/>
    <p:sldId id="277" r:id="rId13"/>
    <p:sldId id="278" r:id="rId14"/>
    <p:sldId id="279" r:id="rId15"/>
    <p:sldId id="280" r:id="rId16"/>
    <p:sldId id="263" r:id="rId17"/>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1B301C0-7CD0-4B74-B91D-483A2141D736}" v="34" dt="2023-10-22T12:33:04.103"/>
    <p1510:client id="{BD365B8D-E930-4590-BE46-B5C85CCD4216}" v="408" dt="2023-10-22T13:57:37.190"/>
    <p1510:client id="{EEF1A750-459C-42A3-9C0B-E62FD8FD9818}" v="1014" dt="2023-10-22T16:01:32.7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2.png>
</file>

<file path=ppt/media/image3.jp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20114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315075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33105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9785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280062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09341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24846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835821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3070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47304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44920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152321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212406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2" name="Google Shape;9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3338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2"/>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2309018" y="-251619"/>
            <a:ext cx="4525963" cy="82296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732337" y="2171700"/>
            <a:ext cx="5851525" cy="20574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541338" y="190501"/>
            <a:ext cx="5851525" cy="6019800"/>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3"/>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5"/>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6"/>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6"/>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3.jpg"/><Relationship Id="rId7"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hyperlink" Target="https://ocslab.hksecurity.net/Datasets/car-hacking-dataset"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8" Type="http://schemas.openxmlformats.org/officeDocument/2006/relationships/hyperlink" Target="https://researchgate.net/publication/361952737_Using_Deep_Learning_Networks_to_Identify_Cyber_Attacks_on_Intrusion_Detection_for_In-Vehicle_Networks" TargetMode="External"/><Relationship Id="rId3" Type="http://schemas.openxmlformats.org/officeDocument/2006/relationships/image" Target="../media/image3.jpg"/><Relationship Id="rId7" Type="http://schemas.openxmlformats.org/officeDocument/2006/relationships/hyperlink" Target="https://www.cyient.com/blog/software-defined-automotive-cybersecurity-more-than-in-vehicle-and-cloud"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hyperlink" Target="https://ocslab.hksecurity.net/Datasets/datachallenge2019/car" TargetMode="External"/><Relationship Id="rId5" Type="http://schemas.openxmlformats.org/officeDocument/2006/relationships/hyperlink" Target="https://www.mdpi.com/2624-6511/3/1/2" TargetMode="External"/><Relationship Id="rId10" Type="http://schemas.openxmlformats.org/officeDocument/2006/relationships/hyperlink" Target="https://intellipaat.com/blog/what-is-lstm/#:~:text=LSTM%20Explained,-Now%2C%20let's%20understand&amp;text=It%20is%20a%20variety%20of,data%20points%20such%20as%20images" TargetMode="External"/><Relationship Id="rId4" Type="http://schemas.openxmlformats.org/officeDocument/2006/relationships/hyperlink" Target="https://www.linkedin.com/pulse/how-cyber-security-threats-impacting-automotive-industry-1f/" TargetMode="External"/><Relationship Id="rId9" Type="http://schemas.openxmlformats.org/officeDocument/2006/relationships/hyperlink" Target="https://www.ncbi.nlm.nih.gov/pmc/articles/PMC8749531/"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9.jpeg"/><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p:cNvGrpSpPr/>
        <p:nvPr/>
      </p:nvGrpSpPr>
      <p:grpSpPr>
        <a:xfrm>
          <a:off x="0" y="0"/>
          <a:ext cx="0" cy="0"/>
          <a:chOff x="0" y="0"/>
          <a:chExt cx="0" cy="0"/>
        </a:xfrm>
      </p:grpSpPr>
      <p:sp>
        <p:nvSpPr>
          <p:cNvPr id="88" name="Google Shape;88;p13"/>
          <p:cNvSpPr txBox="1">
            <a:spLocks noGrp="1"/>
          </p:cNvSpPr>
          <p:nvPr>
            <p:ph type="subTitle" idx="1"/>
          </p:nvPr>
        </p:nvSpPr>
        <p:spPr>
          <a:xfrm>
            <a:off x="899627" y="4965584"/>
            <a:ext cx="7320491" cy="1446576"/>
          </a:xfrm>
          <a:prstGeom prst="rect">
            <a:avLst/>
          </a:prstGeom>
          <a:noFill/>
          <a:ln>
            <a:noFill/>
          </a:ln>
        </p:spPr>
        <p:txBody>
          <a:bodyPr spcFirstLastPara="1" wrap="square" lIns="91425" tIns="45700" rIns="91425" bIns="45700" anchor="t" anchorCtr="0">
            <a:noAutofit/>
          </a:bodyPr>
          <a:lstStyle/>
          <a:p>
            <a:pPr marL="0" indent="0">
              <a:spcBef>
                <a:spcPts val="0"/>
              </a:spcBef>
            </a:pPr>
            <a:r>
              <a:rPr lang="en-US" b="1" dirty="0">
                <a:solidFill>
                  <a:schemeClr val="tx1"/>
                </a:solidFill>
              </a:rPr>
              <a:t>Monika Suresh Gautam</a:t>
            </a:r>
          </a:p>
          <a:p>
            <a:pPr marL="0" indent="0">
              <a:spcBef>
                <a:spcPts val="0"/>
              </a:spcBef>
            </a:pPr>
            <a:r>
              <a:rPr lang="en-US" b="1" dirty="0">
                <a:solidFill>
                  <a:schemeClr val="tx1"/>
                </a:solidFill>
              </a:rPr>
              <a:t>Hackathon Project</a:t>
            </a:r>
          </a:p>
        </p:txBody>
      </p:sp>
      <p:sp>
        <p:nvSpPr>
          <p:cNvPr id="89" name="Google Shape;89;p1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168079" y="1592686"/>
            <a:ext cx="8229600" cy="5051725"/>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2000" b="1" dirty="0"/>
              <a:t>Types of threats</a:t>
            </a:r>
            <a:endParaRPr lang="en-US" dirty="0"/>
          </a:p>
          <a:p>
            <a:r>
              <a:rPr lang="en-US" sz="1300" b="1" dirty="0">
                <a:solidFill>
                  <a:srgbClr val="212121"/>
                </a:solidFill>
              </a:rPr>
              <a:t>Attack free</a:t>
            </a:r>
            <a:endParaRPr lang="en-US" sz="1800" dirty="0"/>
          </a:p>
          <a:p>
            <a:pPr lvl="1">
              <a:buFont typeface="Wingdings"/>
              <a:buChar char="§"/>
            </a:pPr>
            <a:r>
              <a:rPr lang="en-US" sz="1300" dirty="0">
                <a:solidFill>
                  <a:srgbClr val="212121"/>
                </a:solidFill>
              </a:rPr>
              <a:t>The normal traffic data in CAN bus.</a:t>
            </a:r>
            <a:endParaRPr lang="en-US" sz="1300"/>
          </a:p>
          <a:p>
            <a:pPr lvl="1">
              <a:buFont typeface="Wingdings"/>
              <a:buChar char="§"/>
            </a:pPr>
            <a:r>
              <a:rPr lang="en-US" sz="1300" dirty="0">
                <a:solidFill>
                  <a:srgbClr val="212121"/>
                </a:solidFill>
              </a:rPr>
              <a:t>The CAN IDs send the data into the CAN Bus to inform the current status of the embedded sensor and devices for assisting with operating the vehicle.</a:t>
            </a:r>
            <a:endParaRPr lang="en-US" sz="1300"/>
          </a:p>
          <a:p>
            <a:r>
              <a:rPr lang="en-US" sz="1300" b="1" dirty="0">
                <a:solidFill>
                  <a:srgbClr val="212121"/>
                </a:solidFill>
              </a:rPr>
              <a:t>Flooding attack</a:t>
            </a:r>
            <a:endParaRPr lang="en-US" dirty="0"/>
          </a:p>
          <a:p>
            <a:pPr lvl="1">
              <a:buFont typeface="Wingdings"/>
              <a:buChar char="§"/>
            </a:pPr>
            <a:r>
              <a:rPr lang="en-US" sz="1300" dirty="0">
                <a:solidFill>
                  <a:srgbClr val="212121"/>
                </a:solidFill>
              </a:rPr>
              <a:t>When CAN messages transmitted from several different sender ECU nodes are simultaneously transmitted to a receiver ECU node, the values of the CAN IDs are compared to determine the priority of the CAN message to be accepted first. The lower the value of a CAN ID is the higher its priority.</a:t>
            </a:r>
            <a:endParaRPr lang="en-US" sz="1300"/>
          </a:p>
          <a:p>
            <a:pPr lvl="1">
              <a:buFont typeface="Wingdings"/>
              <a:buChar char="§"/>
            </a:pPr>
            <a:r>
              <a:rPr lang="en-US" sz="1300" dirty="0">
                <a:solidFill>
                  <a:srgbClr val="212121"/>
                </a:solidFill>
              </a:rPr>
              <a:t>This attack can limit the communications among ECU nodes and disrupt normal driving.</a:t>
            </a:r>
            <a:endParaRPr lang="en-US" sz="1300"/>
          </a:p>
          <a:p>
            <a:r>
              <a:rPr lang="en-US" sz="1300" b="1" dirty="0">
                <a:solidFill>
                  <a:srgbClr val="212121"/>
                </a:solidFill>
              </a:rPr>
              <a:t>Fuzzy attack</a:t>
            </a:r>
            <a:endParaRPr lang="en-US" dirty="0"/>
          </a:p>
          <a:p>
            <a:pPr lvl="1">
              <a:buFont typeface="Wingdings"/>
              <a:buChar char="§"/>
            </a:pPr>
            <a:r>
              <a:rPr lang="en-US" sz="1300" dirty="0">
                <a:solidFill>
                  <a:srgbClr val="212121"/>
                </a:solidFill>
              </a:rPr>
              <a:t>For the fuzzy attack, we randomly generated CAN message.</a:t>
            </a:r>
            <a:endParaRPr lang="en-US" sz="1300"/>
          </a:p>
          <a:p>
            <a:pPr lvl="1">
              <a:buFont typeface="Wingdings"/>
              <a:buChar char="§"/>
            </a:pPr>
            <a:r>
              <a:rPr lang="en-US" sz="1300" dirty="0">
                <a:solidFill>
                  <a:srgbClr val="212121"/>
                </a:solidFill>
              </a:rPr>
              <a:t>This process was conducted for both the ID field and the Data field.</a:t>
            </a:r>
            <a:endParaRPr lang="en-US" sz="1300"/>
          </a:p>
          <a:p>
            <a:pPr lvl="1">
              <a:buFont typeface="Wingdings"/>
              <a:buChar char="§"/>
            </a:pPr>
            <a:r>
              <a:rPr lang="en-US" sz="1300" dirty="0">
                <a:solidFill>
                  <a:srgbClr val="212121"/>
                </a:solidFill>
              </a:rPr>
              <a:t>The randomly generated CAN ID ranged from 0×000 to 0×7FF and included both CAN IDs originally extracted from the vehicle and CAN IDs which were not.</a:t>
            </a:r>
          </a:p>
          <a:p>
            <a:r>
              <a:rPr lang="en-US" sz="1300" b="1" dirty="0">
                <a:solidFill>
                  <a:srgbClr val="212121"/>
                </a:solidFill>
              </a:rPr>
              <a:t>Spoofing Attack</a:t>
            </a:r>
          </a:p>
          <a:p>
            <a:pPr lvl="1">
              <a:buFont typeface="Wingdings"/>
              <a:buChar char="§"/>
            </a:pPr>
            <a:r>
              <a:rPr lang="en-US" sz="1300">
                <a:solidFill>
                  <a:srgbClr val="212121"/>
                </a:solidFill>
              </a:rPr>
              <a:t>The spoofing attack is defined as a compromised ECU sending CAN data frames with a modified (forged) ID field that intends to masquerade as data or instruction from a legitimate source ECU node.</a:t>
            </a:r>
            <a:endParaRPr lang="en-US" sz="1300" dirty="0">
              <a:solidFill>
                <a:srgbClr val="212121"/>
              </a:solidFill>
            </a:endParaRPr>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13997426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289420" y="1658151"/>
            <a:ext cx="8229600" cy="2873509"/>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2400" b="1" dirty="0"/>
              <a:t>Proposed solution</a:t>
            </a:r>
          </a:p>
          <a:p>
            <a:pPr marL="0" indent="0">
              <a:spcBef>
                <a:spcPts val="0"/>
              </a:spcBef>
              <a:buNone/>
            </a:pPr>
            <a:endParaRPr lang="en-US" sz="2400" b="1" dirty="0"/>
          </a:p>
          <a:p>
            <a:pPr marL="285750" indent="-285750">
              <a:spcBef>
                <a:spcPts val="0"/>
              </a:spcBef>
            </a:pPr>
            <a:r>
              <a:rPr lang="en-US" sz="1600" dirty="0"/>
              <a:t>To solve the problem I have utilized LSTM (Long- Short Term Model)</a:t>
            </a:r>
          </a:p>
          <a:p>
            <a:pPr marL="285750" indent="-285750">
              <a:spcBef>
                <a:spcPts val="0"/>
              </a:spcBef>
            </a:pPr>
            <a:r>
              <a:rPr lang="en-US" sz="1600" dirty="0">
                <a:solidFill>
                  <a:srgbClr val="212529"/>
                </a:solidFill>
              </a:rPr>
              <a:t>The central role of an LSTM model is held by a memory cell known as a ‘cell state’ that maintains its state over time. The cell state is the horizontal line that runs through the top of the below diagram. It can be visualized as a conveyor belt through which information just flows, unchanged.</a:t>
            </a:r>
            <a:endParaRPr lang="en-US" sz="1600"/>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spTree>
    <p:extLst>
      <p:ext uri="{BB962C8B-B14F-4D97-AF65-F5344CB8AC3E}">
        <p14:creationId xmlns:p14="http://schemas.microsoft.com/office/powerpoint/2010/main" val="10501737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148280" y="1714079"/>
            <a:ext cx="3420836" cy="2669401"/>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2400" b="1" dirty="0"/>
              <a:t>Dataset</a:t>
            </a:r>
          </a:p>
          <a:p>
            <a:pPr marL="0" indent="0">
              <a:spcBef>
                <a:spcPts val="0"/>
              </a:spcBef>
              <a:buNone/>
            </a:pPr>
            <a:r>
              <a:rPr lang="en-US" sz="2400" dirty="0">
                <a:hlinkClick r:id="rId4"/>
              </a:rPr>
              <a:t>https://ocslab.hksecurity.net/Datasets/car-hacking-dataset</a:t>
            </a:r>
            <a:endParaRPr lang="en-US" dirty="0"/>
          </a:p>
          <a:p>
            <a:pPr marL="0" indent="0">
              <a:spcBef>
                <a:spcPts val="0"/>
              </a:spcBef>
              <a:buNone/>
            </a:pPr>
            <a:endParaRPr lang="en-US" sz="2400" dirty="0">
              <a:solidFill>
                <a:srgbClr val="000000"/>
              </a:solidFill>
            </a:endParaRPr>
          </a:p>
          <a:p>
            <a:pPr marL="0" indent="0">
              <a:spcBef>
                <a:spcPts val="0"/>
              </a:spcBef>
              <a:buNone/>
            </a:pPr>
            <a:endParaRPr lang="en-US" sz="1800" dirty="0">
              <a:solidFill>
                <a:srgbClr val="000000"/>
              </a:solidFill>
            </a:endParaRPr>
          </a:p>
          <a:p>
            <a:pPr marL="285750" indent="-285750"/>
            <a:endParaRPr lang="en-US" sz="1300" b="1" dirty="0">
              <a:solidFill>
                <a:srgbClr val="212121"/>
              </a:solidFill>
            </a:endParaRPr>
          </a:p>
          <a:p>
            <a:pPr marL="0" indent="0">
              <a:spcBef>
                <a:spcPts val="0"/>
              </a:spcBef>
              <a:buNone/>
            </a:pPr>
            <a:endParaRPr lang="en-US" sz="1800" dirty="0"/>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pic>
        <p:nvPicPr>
          <p:cNvPr id="2" name="Picture 1" descr="A pie chart with different colored numbers&#10;&#10;Description automatically generated">
            <a:extLst>
              <a:ext uri="{FF2B5EF4-FFF2-40B4-BE49-F238E27FC236}">
                <a16:creationId xmlns:a16="http://schemas.microsoft.com/office/drawing/2014/main" id="{53C227BB-FB04-7F1E-9045-890D4C795384}"/>
              </a:ext>
            </a:extLst>
          </p:cNvPr>
          <p:cNvPicPr>
            <a:picLocks noChangeAspect="1"/>
          </p:cNvPicPr>
          <p:nvPr/>
        </p:nvPicPr>
        <p:blipFill>
          <a:blip r:embed="rId5"/>
          <a:stretch>
            <a:fillRect/>
          </a:stretch>
        </p:blipFill>
        <p:spPr>
          <a:xfrm>
            <a:off x="3837213" y="1575707"/>
            <a:ext cx="2408465" cy="2400300"/>
          </a:xfrm>
          <a:prstGeom prst="rect">
            <a:avLst/>
          </a:prstGeom>
          <a:ln>
            <a:solidFill>
              <a:schemeClr val="tx1"/>
            </a:solidFill>
          </a:ln>
        </p:spPr>
      </p:pic>
      <p:pic>
        <p:nvPicPr>
          <p:cNvPr id="3" name="Picture 2" descr="A blue and orange pie chart&#10;&#10;Description automatically generated">
            <a:extLst>
              <a:ext uri="{FF2B5EF4-FFF2-40B4-BE49-F238E27FC236}">
                <a16:creationId xmlns:a16="http://schemas.microsoft.com/office/drawing/2014/main" id="{6BF0FDC2-0B0F-4330-FC07-0BA33672E3F4}"/>
              </a:ext>
            </a:extLst>
          </p:cNvPr>
          <p:cNvPicPr>
            <a:picLocks noChangeAspect="1"/>
          </p:cNvPicPr>
          <p:nvPr/>
        </p:nvPicPr>
        <p:blipFill>
          <a:blip r:embed="rId6"/>
          <a:stretch>
            <a:fillRect/>
          </a:stretch>
        </p:blipFill>
        <p:spPr>
          <a:xfrm>
            <a:off x="6351814" y="4114800"/>
            <a:ext cx="2465616" cy="2465615"/>
          </a:xfrm>
          <a:prstGeom prst="rect">
            <a:avLst/>
          </a:prstGeom>
          <a:ln>
            <a:solidFill>
              <a:schemeClr val="tx1"/>
            </a:solidFill>
          </a:ln>
        </p:spPr>
      </p:pic>
      <p:pic>
        <p:nvPicPr>
          <p:cNvPr id="4" name="Picture 3" descr="A blue and orange pie chart&#10;&#10;Description automatically generated">
            <a:extLst>
              <a:ext uri="{FF2B5EF4-FFF2-40B4-BE49-F238E27FC236}">
                <a16:creationId xmlns:a16="http://schemas.microsoft.com/office/drawing/2014/main" id="{26D2E172-CE47-6BBF-E94F-10EE910CCAA9}"/>
              </a:ext>
            </a:extLst>
          </p:cNvPr>
          <p:cNvPicPr>
            <a:picLocks noChangeAspect="1"/>
          </p:cNvPicPr>
          <p:nvPr/>
        </p:nvPicPr>
        <p:blipFill>
          <a:blip r:embed="rId7"/>
          <a:stretch>
            <a:fillRect/>
          </a:stretch>
        </p:blipFill>
        <p:spPr>
          <a:xfrm>
            <a:off x="3739243" y="4114801"/>
            <a:ext cx="2465616" cy="2465616"/>
          </a:xfrm>
          <a:prstGeom prst="rect">
            <a:avLst/>
          </a:prstGeom>
          <a:ln>
            <a:solidFill>
              <a:schemeClr val="tx1"/>
            </a:solidFill>
          </a:ln>
        </p:spPr>
      </p:pic>
      <p:pic>
        <p:nvPicPr>
          <p:cNvPr id="5" name="Picture 4" descr="A blue and orange pie chart&#10;&#10;Description automatically generated">
            <a:extLst>
              <a:ext uri="{FF2B5EF4-FFF2-40B4-BE49-F238E27FC236}">
                <a16:creationId xmlns:a16="http://schemas.microsoft.com/office/drawing/2014/main" id="{DF6001F7-1651-9A3D-AE5F-B16BCFABBC59}"/>
              </a:ext>
            </a:extLst>
          </p:cNvPr>
          <p:cNvPicPr>
            <a:picLocks noChangeAspect="1"/>
          </p:cNvPicPr>
          <p:nvPr/>
        </p:nvPicPr>
        <p:blipFill>
          <a:blip r:embed="rId8"/>
          <a:stretch>
            <a:fillRect/>
          </a:stretch>
        </p:blipFill>
        <p:spPr>
          <a:xfrm>
            <a:off x="6351815" y="1575706"/>
            <a:ext cx="2465616" cy="2400303"/>
          </a:xfrm>
          <a:prstGeom prst="rect">
            <a:avLst/>
          </a:prstGeom>
          <a:ln>
            <a:solidFill>
              <a:schemeClr val="tx1"/>
            </a:solidFill>
          </a:ln>
        </p:spPr>
      </p:pic>
    </p:spTree>
    <p:extLst>
      <p:ext uri="{BB962C8B-B14F-4D97-AF65-F5344CB8AC3E}">
        <p14:creationId xmlns:p14="http://schemas.microsoft.com/office/powerpoint/2010/main" val="357907265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163585" y="1679123"/>
            <a:ext cx="8229600" cy="2873509"/>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2400" b="1" dirty="0"/>
              <a:t>Model</a:t>
            </a:r>
          </a:p>
          <a:p>
            <a:pPr marL="0" indent="0">
              <a:spcBef>
                <a:spcPts val="0"/>
              </a:spcBef>
              <a:buNone/>
            </a:pPr>
            <a:endParaRPr lang="en-US" sz="2400" b="1" dirty="0"/>
          </a:p>
          <a:p>
            <a:pPr marL="0" indent="0">
              <a:spcBef>
                <a:spcPts val="0"/>
              </a:spcBef>
              <a:buNone/>
            </a:pPr>
            <a:endParaRPr lang="en-US" sz="1800" dirty="0"/>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pic>
        <p:nvPicPr>
          <p:cNvPr id="2" name="Picture 1" descr="A screenshot of a computer program&#10;&#10;Description automatically generated">
            <a:extLst>
              <a:ext uri="{FF2B5EF4-FFF2-40B4-BE49-F238E27FC236}">
                <a16:creationId xmlns:a16="http://schemas.microsoft.com/office/drawing/2014/main" id="{5B971B39-9E80-B89C-CFFA-70F0F28AED37}"/>
              </a:ext>
            </a:extLst>
          </p:cNvPr>
          <p:cNvPicPr>
            <a:picLocks noChangeAspect="1"/>
          </p:cNvPicPr>
          <p:nvPr/>
        </p:nvPicPr>
        <p:blipFill>
          <a:blip r:embed="rId4"/>
          <a:stretch>
            <a:fillRect/>
          </a:stretch>
        </p:blipFill>
        <p:spPr>
          <a:xfrm>
            <a:off x="228600" y="2109475"/>
            <a:ext cx="4114800" cy="2663544"/>
          </a:xfrm>
          <a:prstGeom prst="rect">
            <a:avLst/>
          </a:prstGeom>
        </p:spPr>
      </p:pic>
      <p:pic>
        <p:nvPicPr>
          <p:cNvPr id="3" name="Picture 2" descr="A screenshot of a computer program&#10;&#10;Description automatically generated">
            <a:extLst>
              <a:ext uri="{FF2B5EF4-FFF2-40B4-BE49-F238E27FC236}">
                <a16:creationId xmlns:a16="http://schemas.microsoft.com/office/drawing/2014/main" id="{1C97F00C-2272-101D-C25C-B4AA383A0429}"/>
              </a:ext>
            </a:extLst>
          </p:cNvPr>
          <p:cNvPicPr>
            <a:picLocks noChangeAspect="1"/>
          </p:cNvPicPr>
          <p:nvPr/>
        </p:nvPicPr>
        <p:blipFill>
          <a:blip r:embed="rId5"/>
          <a:stretch>
            <a:fillRect/>
          </a:stretch>
        </p:blipFill>
        <p:spPr>
          <a:xfrm>
            <a:off x="4433207" y="2106081"/>
            <a:ext cx="4572000" cy="3070382"/>
          </a:xfrm>
          <a:prstGeom prst="rect">
            <a:avLst/>
          </a:prstGeom>
        </p:spPr>
      </p:pic>
      <p:pic>
        <p:nvPicPr>
          <p:cNvPr id="4" name="Picture 3">
            <a:extLst>
              <a:ext uri="{FF2B5EF4-FFF2-40B4-BE49-F238E27FC236}">
                <a16:creationId xmlns:a16="http://schemas.microsoft.com/office/drawing/2014/main" id="{1D7BA9D4-9A9C-B4DC-0B06-2FEDD51E97D3}"/>
              </a:ext>
            </a:extLst>
          </p:cNvPr>
          <p:cNvPicPr>
            <a:picLocks noChangeAspect="1"/>
          </p:cNvPicPr>
          <p:nvPr/>
        </p:nvPicPr>
        <p:blipFill>
          <a:blip r:embed="rId6"/>
          <a:stretch>
            <a:fillRect/>
          </a:stretch>
        </p:blipFill>
        <p:spPr>
          <a:xfrm>
            <a:off x="277586" y="5403562"/>
            <a:ext cx="4572000" cy="606548"/>
          </a:xfrm>
          <a:prstGeom prst="rect">
            <a:avLst/>
          </a:prstGeom>
        </p:spPr>
      </p:pic>
    </p:spTree>
    <p:extLst>
      <p:ext uri="{BB962C8B-B14F-4D97-AF65-F5344CB8AC3E}">
        <p14:creationId xmlns:p14="http://schemas.microsoft.com/office/powerpoint/2010/main" val="8200525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219512" y="1714078"/>
            <a:ext cx="8229600" cy="2873509"/>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2400" b="1" dirty="0"/>
              <a:t>Result</a:t>
            </a:r>
          </a:p>
          <a:p>
            <a:pPr marL="0" indent="0">
              <a:spcBef>
                <a:spcPts val="0"/>
              </a:spcBef>
              <a:buNone/>
            </a:pPr>
            <a:endParaRPr lang="en-US" sz="1800" dirty="0"/>
          </a:p>
          <a:p>
            <a:pPr marL="0" indent="0">
              <a:spcBef>
                <a:spcPts val="0"/>
              </a:spcBef>
              <a:buNone/>
            </a:pPr>
            <a:endParaRPr lang="en-US" sz="1800" dirty="0"/>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spTree>
    <p:extLst>
      <p:ext uri="{BB962C8B-B14F-4D97-AF65-F5344CB8AC3E}">
        <p14:creationId xmlns:p14="http://schemas.microsoft.com/office/powerpoint/2010/main" val="9093027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184558" y="1714078"/>
            <a:ext cx="4733114" cy="3902209"/>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2400" b="1" dirty="0"/>
              <a:t>Conclusion </a:t>
            </a:r>
          </a:p>
          <a:p>
            <a:pPr marL="0" indent="0">
              <a:spcBef>
                <a:spcPts val="0"/>
              </a:spcBef>
              <a:buNone/>
            </a:pPr>
            <a:endParaRPr lang="en-US" sz="1800" dirty="0"/>
          </a:p>
          <a:p>
            <a:pPr marL="285750" indent="-285750">
              <a:spcBef>
                <a:spcPts val="0"/>
              </a:spcBef>
            </a:pPr>
            <a:r>
              <a:rPr lang="en-US" sz="1500" dirty="0"/>
              <a:t>The interconnectivity of vehicles exposes them to a wide range of cyber-attacks, posing huge risks.  </a:t>
            </a:r>
            <a:endParaRPr lang="en-US" dirty="0"/>
          </a:p>
          <a:p>
            <a:pPr marL="285750" indent="-285750">
              <a:spcBef>
                <a:spcPts val="0"/>
              </a:spcBef>
            </a:pPr>
            <a:r>
              <a:rPr lang="en-US" sz="1500" dirty="0"/>
              <a:t>By recognizing the importance of cybersecurity, the automotive industry can proactively address the growing  threats it faces.</a:t>
            </a:r>
            <a:endParaRPr lang="en-US" dirty="0"/>
          </a:p>
          <a:p>
            <a:pPr marL="285750" indent="-285750">
              <a:spcBef>
                <a:spcPts val="0"/>
              </a:spcBef>
            </a:pPr>
            <a:r>
              <a:rPr lang="en-US" sz="1500" dirty="0"/>
              <a:t>Looking to the future, artificial intelligence and machine learning will play an increasingly significant role in enhancing cybersecurity capabilities.</a:t>
            </a:r>
            <a:endParaRPr lang="en-US" dirty="0"/>
          </a:p>
          <a:p>
            <a:pPr marL="0" indent="0">
              <a:spcBef>
                <a:spcPts val="0"/>
              </a:spcBef>
              <a:buNone/>
            </a:pPr>
            <a:endParaRPr lang="en-US" sz="1800" dirty="0"/>
          </a:p>
          <a:p>
            <a:pPr marL="0" indent="0">
              <a:spcBef>
                <a:spcPts val="0"/>
              </a:spcBef>
              <a:buNone/>
            </a:pPr>
            <a:endParaRPr lang="en-US" sz="1800" dirty="0"/>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pic>
        <p:nvPicPr>
          <p:cNvPr id="3" name="Picture 2" descr="A circuit board with a blue symbol&#10;&#10;Description automatically generated">
            <a:extLst>
              <a:ext uri="{FF2B5EF4-FFF2-40B4-BE49-F238E27FC236}">
                <a16:creationId xmlns:a16="http://schemas.microsoft.com/office/drawing/2014/main" id="{FF80BA4E-8A76-900A-C8C3-43D624A47B10}"/>
              </a:ext>
            </a:extLst>
          </p:cNvPr>
          <p:cNvPicPr>
            <a:picLocks noChangeAspect="1"/>
          </p:cNvPicPr>
          <p:nvPr/>
        </p:nvPicPr>
        <p:blipFill>
          <a:blip r:embed="rId4"/>
          <a:stretch>
            <a:fillRect/>
          </a:stretch>
        </p:blipFill>
        <p:spPr>
          <a:xfrm>
            <a:off x="4914276" y="1711173"/>
            <a:ext cx="3742888" cy="4472243"/>
          </a:xfrm>
          <a:prstGeom prst="rect">
            <a:avLst/>
          </a:prstGeom>
        </p:spPr>
      </p:pic>
    </p:spTree>
    <p:extLst>
      <p:ext uri="{BB962C8B-B14F-4D97-AF65-F5344CB8AC3E}">
        <p14:creationId xmlns:p14="http://schemas.microsoft.com/office/powerpoint/2010/main" val="39958583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130629" y="1681296"/>
            <a:ext cx="8768442" cy="4269601"/>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3200"/>
              <a:buNone/>
            </a:pPr>
            <a:r>
              <a:rPr lang="en-US" sz="2400" b="1" dirty="0">
                <a:ea typeface="Arial"/>
                <a:cs typeface="Arial"/>
              </a:rPr>
              <a:t>References:</a:t>
            </a:r>
          </a:p>
          <a:p>
            <a:pPr marL="0" indent="0">
              <a:spcBef>
                <a:spcPts val="0"/>
              </a:spcBef>
              <a:buSzPts val="3200"/>
              <a:buNone/>
            </a:pPr>
            <a:endParaRPr lang="en-US" sz="2400" b="1" dirty="0">
              <a:cs typeface="Arial"/>
            </a:endParaRPr>
          </a:p>
          <a:p>
            <a:pPr marL="342900">
              <a:spcBef>
                <a:spcPts val="0"/>
              </a:spcBef>
              <a:buAutoNum type="arabicPeriod"/>
            </a:pPr>
            <a:r>
              <a:rPr lang="en-US" sz="1600" dirty="0">
                <a:hlinkClick r:id="rId4"/>
              </a:rPr>
              <a:t>https://www.linkedin.com/pulse/how-cyber-security-threats-impacting-automotive-industry-1f/</a:t>
            </a:r>
            <a:endParaRPr lang="en-US" sz="1600"/>
          </a:p>
          <a:p>
            <a:pPr marL="342900">
              <a:spcBef>
                <a:spcPts val="0"/>
              </a:spcBef>
              <a:buAutoNum type="arabicPeriod"/>
            </a:pPr>
            <a:r>
              <a:rPr lang="en-US" sz="1600" dirty="0">
                <a:hlinkClick r:id="rId5"/>
              </a:rPr>
              <a:t>https://www.mdpi.com/2624-6511/3/1/2</a:t>
            </a:r>
            <a:endParaRPr lang="en-US"/>
          </a:p>
          <a:p>
            <a:pPr marL="342900">
              <a:spcBef>
                <a:spcPts val="0"/>
              </a:spcBef>
              <a:buAutoNum type="arabicPeriod"/>
            </a:pPr>
            <a:r>
              <a:rPr lang="en-US" sz="1600" dirty="0">
                <a:hlinkClick r:id="rId6"/>
              </a:rPr>
              <a:t>https://ocslab.hksecurity.net/Datasets/datachallenge2019/car</a:t>
            </a:r>
            <a:endParaRPr lang="en-US"/>
          </a:p>
          <a:p>
            <a:pPr marL="342900">
              <a:spcBef>
                <a:spcPts val="0"/>
              </a:spcBef>
              <a:buAutoNum type="arabicPeriod"/>
            </a:pPr>
            <a:r>
              <a:rPr lang="en-US" sz="1600" dirty="0">
                <a:hlinkClick r:id="rId7"/>
              </a:rPr>
              <a:t>https://www.cyient.com/blog/software-defined-automotive-cybersecurity-more-than-in-vehicle-and-cloud</a:t>
            </a:r>
            <a:endParaRPr lang="en-US"/>
          </a:p>
          <a:p>
            <a:pPr marL="342900">
              <a:spcBef>
                <a:spcPts val="0"/>
              </a:spcBef>
              <a:buAutoNum type="arabicPeriod"/>
            </a:pPr>
            <a:r>
              <a:rPr lang="en-US" sz="1600" dirty="0">
                <a:hlinkClick r:id="rId8"/>
              </a:rPr>
              <a:t>https://researchgate.net/publication/361952737_Using_Deep_Learning_Networks_to_Identify_Cyber_Attacks_on_Intrusion_Detection_for_In-Vehicle_Networks</a:t>
            </a:r>
            <a:endParaRPr lang="en-US"/>
          </a:p>
          <a:p>
            <a:pPr marL="342900">
              <a:spcBef>
                <a:spcPts val="0"/>
              </a:spcBef>
              <a:buAutoNum type="arabicPeriod"/>
            </a:pPr>
            <a:r>
              <a:rPr lang="en-US" sz="1600" dirty="0">
                <a:hlinkClick r:id="rId9"/>
              </a:rPr>
              <a:t>https://www.ncbi.nlm.nih.gov/pmc/articles/PMC8749531/</a:t>
            </a:r>
            <a:endParaRPr lang="en-US"/>
          </a:p>
          <a:p>
            <a:pPr marL="342900">
              <a:spcBef>
                <a:spcPts val="0"/>
              </a:spcBef>
              <a:buAutoNum type="arabicPeriod"/>
            </a:pPr>
            <a:r>
              <a:rPr lang="en-US" sz="1600" dirty="0">
                <a:hlinkClick r:id="rId10"/>
              </a:rPr>
              <a:t>https://intellipaat.com/blog/what-is-lstm/#:~:text=LSTM%20Explained,-Now%2C%20let's%20understand&amp;text=It%20is%20a%20variety%20of,data%20points%20such%20as%20images</a:t>
            </a:r>
            <a:r>
              <a:rPr lang="en-US" sz="1600" dirty="0"/>
              <a:t>. </a:t>
            </a:r>
          </a:p>
          <a:p>
            <a:pPr marL="342900">
              <a:spcBef>
                <a:spcPts val="0"/>
              </a:spcBef>
              <a:buAutoNum type="arabicPeriod"/>
            </a:pPr>
            <a:endParaRPr lang="en-US" sz="1600" dirty="0"/>
          </a:p>
          <a:p>
            <a:pPr marL="342900">
              <a:spcBef>
                <a:spcPts val="0"/>
              </a:spcBef>
              <a:buAutoNum type="arabicPeriod"/>
            </a:pPr>
            <a:endParaRPr lang="en-US" sz="1600" dirty="0"/>
          </a:p>
          <a:p>
            <a:pPr marL="0" indent="0">
              <a:spcBef>
                <a:spcPts val="0"/>
              </a:spcBef>
              <a:buNone/>
            </a:pPr>
            <a:endParaRPr lang="en-US" sz="1600" dirty="0"/>
          </a:p>
          <a:p>
            <a:pPr marL="0" indent="0">
              <a:spcBef>
                <a:spcPts val="0"/>
              </a:spcBef>
              <a:buNone/>
            </a:pPr>
            <a:endParaRPr lang="en-US" sz="1600" dirty="0"/>
          </a:p>
          <a:p>
            <a:pPr marL="0" indent="0">
              <a:spcBef>
                <a:spcPts val="0"/>
              </a:spcBef>
              <a:buNone/>
            </a:pPr>
            <a:endParaRPr lang="en-US" sz="1600" dirty="0"/>
          </a:p>
          <a:p>
            <a:pPr marL="0" indent="0">
              <a:spcBef>
                <a:spcPts val="0"/>
              </a:spcBef>
              <a:buNone/>
            </a:pPr>
            <a:endParaRPr lang="en-US" sz="2400" dirty="0"/>
          </a:p>
          <a:p>
            <a:pPr marL="0" indent="0">
              <a:spcBef>
                <a:spcPts val="0"/>
              </a:spcBef>
              <a:buSzPts val="3200"/>
              <a:buNone/>
            </a:pPr>
            <a:endParaRPr lang="en-US" dirty="0">
              <a:latin typeface="Arial"/>
              <a:ea typeface="Arial"/>
              <a:cs typeface="Arial"/>
            </a:endParaRPr>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spTree>
    <p:extLst>
      <p:ext uri="{BB962C8B-B14F-4D97-AF65-F5344CB8AC3E}">
        <p14:creationId xmlns:p14="http://schemas.microsoft.com/office/powerpoint/2010/main" val="2701463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3"/>
        <p:cNvGrpSpPr/>
        <p:nvPr/>
      </p:nvGrpSpPr>
      <p:grpSpPr>
        <a:xfrm>
          <a:off x="0" y="0"/>
          <a:ext cx="0" cy="0"/>
          <a:chOff x="0" y="0"/>
          <a:chExt cx="0" cy="0"/>
        </a:xfrm>
      </p:grpSpPr>
      <p:sp useBgFill="1">
        <p:nvSpPr>
          <p:cNvPr id="107" name="Slide Background">
            <a:extLst>
              <a:ext uri="{FF2B5EF4-FFF2-40B4-BE49-F238E27FC236}">
                <a16:creationId xmlns:a16="http://schemas.microsoft.com/office/drawing/2014/main" id="{7B1AB9FE-36F5-4FD1-9850-DB5C5AD48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B1CDCAAC-3E69-3560-4962-460A8BA2D4D4}"/>
              </a:ext>
            </a:extLst>
          </p:cNvPr>
          <p:cNvPicPr>
            <a:picLocks noChangeAspect="1"/>
          </p:cNvPicPr>
          <p:nvPr/>
        </p:nvPicPr>
        <p:blipFill rotWithShape="1">
          <a:blip r:embed="rId3"/>
          <a:srcRect t="3506" b="4187"/>
          <a:stretch/>
        </p:blipFill>
        <p:spPr>
          <a:xfrm>
            <a:off x="20" y="10"/>
            <a:ext cx="9143979" cy="5486390"/>
          </a:xfrm>
          <a:prstGeom prst="rect">
            <a:avLst/>
          </a:prstGeom>
          <a:effectLst>
            <a:outerShdw blurRad="596900" dist="330200" dir="8820000" sx="87000" sy="87000" algn="ctr" rotWithShape="0">
              <a:srgbClr val="000000">
                <a:alpha val="29000"/>
              </a:srgbClr>
            </a:outerShdw>
          </a:effectLst>
        </p:spPr>
      </p:pic>
      <p:sp useBgFill="1">
        <p:nvSpPr>
          <p:cNvPr id="109" name="Rectangle 108">
            <a:extLst>
              <a:ext uri="{FF2B5EF4-FFF2-40B4-BE49-F238E27FC236}">
                <a16:creationId xmlns:a16="http://schemas.microsoft.com/office/drawing/2014/main" id="{F489C2E0-4895-4B72-85EA-7EE9FAFFDC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486402"/>
            <a:ext cx="9144000" cy="1371598"/>
          </a:xfrm>
          <a:prstGeom prst="rect">
            <a:avLst/>
          </a:prstGeom>
          <a:ln>
            <a:noFill/>
          </a:ln>
          <a:effectLst>
            <a:outerShdw blurRad="254000" dist="114300" dir="20340000" sx="89000" sy="89000" algn="t" rotWithShape="0">
              <a:srgbClr val="000000">
                <a:alpha val="3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Google Shape;95;p14"/>
          <p:cNvSpPr txBox="1">
            <a:spLocks noGrp="1"/>
          </p:cNvSpPr>
          <p:nvPr>
            <p:ph type="sldNum" idx="12"/>
          </p:nvPr>
        </p:nvSpPr>
        <p:spPr>
          <a:xfrm>
            <a:off x="6549390" y="6356350"/>
            <a:ext cx="2400300" cy="365125"/>
          </a:xfrm>
          <a:prstGeom prst="rect">
            <a:avLst/>
          </a:prstGeom>
        </p:spPr>
        <p:txBody>
          <a:bodyPr spcFirstLastPara="1" vert="horz" lIns="91440" tIns="45720" rIns="91440" bIns="45720" rtlCol="0" anchor="ctr" anchorCtr="0">
            <a:normAutofit/>
          </a:bodyPr>
          <a:lstStyle/>
          <a:p>
            <a:pPr>
              <a:spcAft>
                <a:spcPts val="600"/>
              </a:spcAft>
              <a:buClrTx/>
              <a:defRPr/>
            </a:pPr>
            <a:fld id="{00000000-1234-1234-1234-123412341234}" type="slidenum">
              <a:rPr lang="en-US" kern="1200">
                <a:solidFill>
                  <a:schemeClr val="tx1"/>
                </a:solidFill>
                <a:ea typeface="+mn-ea"/>
                <a:cs typeface="+mn-cs"/>
              </a:rPr>
              <a:pPr>
                <a:spcAft>
                  <a:spcPts val="600"/>
                </a:spcAft>
                <a:buClrTx/>
                <a:defRPr/>
              </a:pPr>
              <a:t>2</a:t>
            </a:fld>
            <a:endParaRPr lang="en-US" kern="1200">
              <a:solidFill>
                <a:schemeClr val="tx1"/>
              </a:solidFill>
              <a:ea typeface="+mn-ea"/>
              <a:cs typeface="+mn-cs"/>
            </a:endParaRPr>
          </a:p>
        </p:txBody>
      </p:sp>
      <p:sp>
        <p:nvSpPr>
          <p:cNvPr id="94" name="Google Shape;94;p14"/>
          <p:cNvSpPr txBox="1">
            <a:spLocks noGrp="1"/>
          </p:cNvSpPr>
          <p:nvPr>
            <p:ph type="body" idx="1"/>
          </p:nvPr>
        </p:nvSpPr>
        <p:spPr>
          <a:xfrm>
            <a:off x="2298" y="5448858"/>
            <a:ext cx="8773495" cy="1399223"/>
          </a:xfrm>
          <a:prstGeom prst="rect">
            <a:avLst/>
          </a:prstGeom>
        </p:spPr>
        <p:txBody>
          <a:bodyPr spcFirstLastPara="1" lIns="91425" tIns="45700" rIns="91425" bIns="45700" anchor="ctr" anchorCtr="0">
            <a:normAutofit/>
          </a:bodyPr>
          <a:lstStyle/>
          <a:p>
            <a:pPr marL="114300" indent="0" algn="ctr">
              <a:buNone/>
            </a:pPr>
            <a:r>
              <a:rPr lang="en-US" sz="2800" b="1" dirty="0">
                <a:latin typeface="Arial"/>
                <a:ea typeface="Segoe UI"/>
                <a:cs typeface="Segoe UI"/>
              </a:rPr>
              <a:t>Use </a:t>
            </a:r>
            <a:r>
              <a:rPr lang="en-US" sz="2800" b="1" baseline="0" dirty="0">
                <a:latin typeface="Arial"/>
                <a:ea typeface="Segoe UI"/>
                <a:cs typeface="Segoe UI"/>
              </a:rPr>
              <a:t>of</a:t>
            </a:r>
            <a:r>
              <a:rPr lang="en-US" sz="2800" b="1" dirty="0">
                <a:latin typeface="Arial"/>
                <a:ea typeface="Segoe UI"/>
                <a:cs typeface="Segoe UI"/>
              </a:rPr>
              <a:t> Deep Learning in Automotive Cybersecurity </a:t>
            </a:r>
            <a:endParaRPr lang="en-US" sz="2800" b="1" dirty="0"/>
          </a:p>
          <a:p>
            <a:pPr marL="114300" indent="0" rtl="0">
              <a:buNone/>
            </a:pPr>
            <a:endParaRPr lang="en-US" sz="1500" dirty="0">
              <a:latin typeface="Arial"/>
              <a:cs typeface="Segoe UI"/>
            </a:endParaRPr>
          </a:p>
        </p:txBody>
      </p:sp>
    </p:spTree>
    <p:extLst>
      <p:ext uri="{BB962C8B-B14F-4D97-AF65-F5344CB8AC3E}">
        <p14:creationId xmlns:p14="http://schemas.microsoft.com/office/powerpoint/2010/main" val="1178394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303402" y="1567121"/>
            <a:ext cx="8229600" cy="4907839"/>
          </a:xfrm>
          <a:prstGeom prst="rect">
            <a:avLst/>
          </a:prstGeom>
          <a:noFill/>
          <a:ln>
            <a:noFill/>
          </a:ln>
        </p:spPr>
        <p:txBody>
          <a:bodyPr spcFirstLastPara="1" wrap="square" lIns="91425" tIns="45700" rIns="91425" bIns="45700" anchor="t" anchorCtr="0">
            <a:noAutofit/>
          </a:bodyPr>
          <a:lstStyle/>
          <a:p>
            <a:pPr marL="0" indent="0">
              <a:spcBef>
                <a:spcPts val="0"/>
              </a:spcBef>
              <a:buSzPts val="3200"/>
              <a:buNone/>
            </a:pPr>
            <a:r>
              <a:rPr lang="en-US" b="1" dirty="0">
                <a:ea typeface="Arial"/>
                <a:cs typeface="Arial"/>
              </a:rPr>
              <a:t>Contents</a:t>
            </a:r>
          </a:p>
          <a:p>
            <a:pPr marL="0" indent="0">
              <a:spcBef>
                <a:spcPts val="0"/>
              </a:spcBef>
              <a:buSzPts val="3200"/>
              <a:buNone/>
            </a:pPr>
            <a:endParaRPr lang="en-US" sz="1400" dirty="0">
              <a:latin typeface="Arial"/>
              <a:ea typeface="Arial"/>
              <a:cs typeface="Arial"/>
            </a:endParaRPr>
          </a:p>
          <a:p>
            <a:pPr marL="285750" indent="-285750">
              <a:lnSpc>
                <a:spcPct val="150000"/>
              </a:lnSpc>
              <a:spcBef>
                <a:spcPts val="0"/>
              </a:spcBef>
              <a:buSzPts val="3200"/>
            </a:pPr>
            <a:r>
              <a:rPr lang="en-US" sz="1800" b="1" dirty="0"/>
              <a:t>Introduction to the Problem</a:t>
            </a:r>
          </a:p>
          <a:p>
            <a:pPr marL="285750" indent="-285750">
              <a:lnSpc>
                <a:spcPct val="150000"/>
              </a:lnSpc>
              <a:spcBef>
                <a:spcPts val="0"/>
              </a:spcBef>
              <a:buSzPts val="3200"/>
            </a:pPr>
            <a:r>
              <a:rPr lang="en-US" sz="1800" b="1" dirty="0"/>
              <a:t>Current State of Cybersecurity in Automotive</a:t>
            </a:r>
          </a:p>
          <a:p>
            <a:pPr marL="285750" indent="-285750">
              <a:lnSpc>
                <a:spcPct val="150000"/>
              </a:lnSpc>
              <a:spcBef>
                <a:spcPts val="0"/>
              </a:spcBef>
              <a:buSzPts val="3200"/>
            </a:pPr>
            <a:r>
              <a:rPr lang="en-US" sz="1800" b="1" dirty="0"/>
              <a:t>Challenges and Types of threats</a:t>
            </a:r>
          </a:p>
          <a:p>
            <a:pPr marL="285750" indent="-285750">
              <a:lnSpc>
                <a:spcPct val="150000"/>
              </a:lnSpc>
              <a:spcBef>
                <a:spcPts val="0"/>
              </a:spcBef>
              <a:buSzPts val="3200"/>
            </a:pPr>
            <a:r>
              <a:rPr lang="en-US" sz="1800" b="1" dirty="0"/>
              <a:t>Proposed solution</a:t>
            </a:r>
          </a:p>
          <a:p>
            <a:pPr marL="285750" indent="-285750">
              <a:lnSpc>
                <a:spcPct val="150000"/>
              </a:lnSpc>
              <a:spcBef>
                <a:spcPts val="0"/>
              </a:spcBef>
              <a:buSzPts val="3200"/>
            </a:pPr>
            <a:r>
              <a:rPr lang="en-US" sz="1800" b="1" dirty="0"/>
              <a:t>Dataset</a:t>
            </a:r>
          </a:p>
          <a:p>
            <a:pPr marL="285750" indent="-285750">
              <a:lnSpc>
                <a:spcPct val="150000"/>
              </a:lnSpc>
              <a:spcBef>
                <a:spcPts val="0"/>
              </a:spcBef>
              <a:buSzPts val="3200"/>
            </a:pPr>
            <a:r>
              <a:rPr lang="en-US" sz="1800" b="1" dirty="0"/>
              <a:t>Model </a:t>
            </a:r>
          </a:p>
          <a:p>
            <a:pPr marL="285750" indent="-285750">
              <a:lnSpc>
                <a:spcPct val="150000"/>
              </a:lnSpc>
              <a:spcBef>
                <a:spcPts val="0"/>
              </a:spcBef>
              <a:buSzPts val="3200"/>
            </a:pPr>
            <a:r>
              <a:rPr lang="en-US" sz="1800" b="1" dirty="0"/>
              <a:t>Results</a:t>
            </a:r>
          </a:p>
          <a:p>
            <a:pPr marL="285750" indent="-285750">
              <a:lnSpc>
                <a:spcPct val="150000"/>
              </a:lnSpc>
              <a:spcBef>
                <a:spcPts val="0"/>
              </a:spcBef>
              <a:buSzPts val="3200"/>
            </a:pPr>
            <a:r>
              <a:rPr lang="en-US" sz="1800" b="1" dirty="0"/>
              <a:t>Conclusion</a:t>
            </a:r>
          </a:p>
          <a:p>
            <a:pPr marL="285750" indent="-285750">
              <a:spcBef>
                <a:spcPts val="0"/>
              </a:spcBef>
              <a:buSzPts val="3200"/>
            </a:pPr>
            <a:endParaRPr lang="en-US" sz="1400" dirty="0"/>
          </a:p>
          <a:p>
            <a:pPr marL="285750" indent="-285750">
              <a:spcBef>
                <a:spcPts val="0"/>
              </a:spcBef>
              <a:buSzPts val="3200"/>
            </a:pPr>
            <a:endParaRPr lang="en-US" sz="1400" dirty="0">
              <a:latin typeface="Arial"/>
              <a:ea typeface="Arial"/>
              <a:cs typeface="Arial"/>
            </a:endParaRPr>
          </a:p>
          <a:p>
            <a:pPr marL="285750" indent="-285750">
              <a:spcBef>
                <a:spcPts val="0"/>
              </a:spcBef>
              <a:buSzPts val="3200"/>
            </a:pPr>
            <a:endParaRPr lang="en-US" sz="1400" dirty="0">
              <a:latin typeface="Arial"/>
              <a:ea typeface="Arial"/>
              <a:cs typeface="Arial"/>
            </a:endParaRPr>
          </a:p>
          <a:p>
            <a:pPr marL="0" indent="0">
              <a:spcBef>
                <a:spcPts val="0"/>
              </a:spcBef>
              <a:buSzPts val="3200"/>
              <a:buNone/>
            </a:pPr>
            <a:endParaRPr lang="en-US" dirty="0">
              <a:latin typeface="Arial"/>
              <a:ea typeface="Arial"/>
              <a:cs typeface="Arial"/>
            </a:endParaRPr>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dirty="0"/>
              <a:t>3</a:t>
            </a:fld>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352338" y="1714078"/>
            <a:ext cx="8229600" cy="4928811"/>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2400" b="1" dirty="0"/>
              <a:t>Introduction to the problem </a:t>
            </a:r>
            <a:endParaRPr lang="en-US" sz="2400" b="1"/>
          </a:p>
          <a:p>
            <a:pPr marL="0" indent="0">
              <a:spcBef>
                <a:spcPts val="0"/>
              </a:spcBef>
              <a:buNone/>
            </a:pPr>
            <a:endParaRPr lang="en-US" sz="1600" dirty="0"/>
          </a:p>
          <a:p>
            <a:pPr marL="285750" indent="-285750"/>
            <a:r>
              <a:rPr lang="en-US" sz="1600" dirty="0"/>
              <a:t>With the rapid development of automobile manufacturing and the Internet of Things technology, the autonomous vehicle network has become intelligent and more established.</a:t>
            </a:r>
          </a:p>
          <a:p>
            <a:pPr marL="285750" indent="-285750"/>
            <a:r>
              <a:rPr lang="en-US" sz="1600" dirty="0"/>
              <a:t> The autonomous vehicle provides many facilities by connecting the automobile to satellite navigation or entertaining systems. </a:t>
            </a:r>
          </a:p>
          <a:p>
            <a:pPr marL="285750" indent="-285750"/>
            <a:r>
              <a:rPr lang="en-US" sz="1600" dirty="0"/>
              <a:t>Cars providing these facilities face the risk of remote attacks due to the connection of the intelligent automatic vehicle network to the Internet for remote accessing.</a:t>
            </a:r>
          </a:p>
          <a:p>
            <a:pPr marL="285750" indent="-285750"/>
            <a:r>
              <a:rPr lang="en-US" sz="1600" dirty="0"/>
              <a:t>With increased V2V and V2I communication, Cybersecurity is required to secure the system against cyberattacks that could impact </a:t>
            </a:r>
          </a:p>
          <a:p>
            <a:pPr marL="0" indent="0">
              <a:buNone/>
            </a:pPr>
            <a:r>
              <a:rPr lang="en-US" sz="1600" dirty="0"/>
              <a:t>       its effectiveness, whether electronically </a:t>
            </a:r>
          </a:p>
          <a:p>
            <a:pPr marL="0" indent="0">
              <a:buNone/>
            </a:pPr>
            <a:r>
              <a:rPr lang="en-US" sz="1600" dirty="0"/>
              <a:t>       or physically.</a:t>
            </a:r>
          </a:p>
          <a:p>
            <a:pPr marL="285750" indent="-285750"/>
            <a:endParaRPr lang="en-US" sz="1400" dirty="0"/>
          </a:p>
          <a:p>
            <a:pPr marL="285750" indent="-285750"/>
            <a:endParaRPr lang="en-US" sz="1600" dirty="0"/>
          </a:p>
          <a:p>
            <a:pPr marL="0" indent="0">
              <a:buNone/>
            </a:pPr>
            <a:endParaRPr lang="en-US" sz="1600" dirty="0"/>
          </a:p>
          <a:p>
            <a:pPr marL="0" indent="0">
              <a:buNone/>
            </a:pPr>
            <a:endParaRPr lang="en-US" sz="1600" dirty="0"/>
          </a:p>
          <a:p>
            <a:pPr marL="0" indent="0">
              <a:spcBef>
                <a:spcPts val="0"/>
              </a:spcBef>
              <a:buNone/>
            </a:pPr>
            <a:endParaRPr lang="en-US" sz="1600" dirty="0"/>
          </a:p>
          <a:p>
            <a:pPr marL="0" indent="0">
              <a:buNone/>
            </a:pPr>
            <a:endParaRPr lang="en-US" sz="1600" dirty="0"/>
          </a:p>
          <a:p>
            <a:pPr marL="0" indent="0">
              <a:buNone/>
            </a:pPr>
            <a:endParaRPr lang="en-US" sz="1600" dirty="0"/>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pic>
        <p:nvPicPr>
          <p:cNvPr id="3" name="Picture 2" descr="A diagram of a car connected to a cloud&#10;&#10;Description automatically generated">
            <a:extLst>
              <a:ext uri="{FF2B5EF4-FFF2-40B4-BE49-F238E27FC236}">
                <a16:creationId xmlns:a16="http://schemas.microsoft.com/office/drawing/2014/main" id="{81BE6BDE-CAD2-E588-AAAA-2C24BDA42DEE}"/>
              </a:ext>
            </a:extLst>
          </p:cNvPr>
          <p:cNvPicPr>
            <a:picLocks noChangeAspect="1"/>
          </p:cNvPicPr>
          <p:nvPr/>
        </p:nvPicPr>
        <p:blipFill>
          <a:blip r:embed="rId4"/>
          <a:stretch>
            <a:fillRect/>
          </a:stretch>
        </p:blipFill>
        <p:spPr>
          <a:xfrm>
            <a:off x="4172126" y="4303891"/>
            <a:ext cx="4386042" cy="2186053"/>
          </a:xfrm>
          <a:prstGeom prst="rect">
            <a:avLst/>
          </a:prstGeom>
        </p:spPr>
      </p:pic>
    </p:spTree>
    <p:extLst>
      <p:ext uri="{BB962C8B-B14F-4D97-AF65-F5344CB8AC3E}">
        <p14:creationId xmlns:p14="http://schemas.microsoft.com/office/powerpoint/2010/main" val="634170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sp>
        <p:nvSpPr>
          <p:cNvPr id="5" name="TextBox 4">
            <a:extLst>
              <a:ext uri="{FF2B5EF4-FFF2-40B4-BE49-F238E27FC236}">
                <a16:creationId xmlns:a16="http://schemas.microsoft.com/office/drawing/2014/main" id="{D01A9186-3B1B-FB87-8B74-66A4E501DB22}"/>
              </a:ext>
            </a:extLst>
          </p:cNvPr>
          <p:cNvSpPr txBox="1"/>
          <p:nvPr/>
        </p:nvSpPr>
        <p:spPr>
          <a:xfrm>
            <a:off x="278236" y="1872143"/>
            <a:ext cx="3791825"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600" dirty="0">
                <a:latin typeface="Calibri"/>
                <a:ea typeface="Calibri"/>
                <a:cs typeface="Calibri"/>
              </a:rPr>
              <a:t>In recent years, there have been several high-profile </a:t>
            </a:r>
            <a:r>
              <a:rPr lang="en-US" sz="1600">
                <a:latin typeface="Calibri"/>
                <a:ea typeface="Calibri"/>
                <a:cs typeface="Calibri"/>
              </a:rPr>
              <a:t>cyber-attacks</a:t>
            </a:r>
            <a:r>
              <a:rPr lang="en-US" sz="1600" dirty="0">
                <a:latin typeface="Calibri"/>
                <a:ea typeface="Calibri"/>
                <a:cs typeface="Calibri"/>
              </a:rPr>
              <a:t> on automotive systems, including the Jeep Cherokee hack in 2015 and the Tesla Model S hack in 2016. </a:t>
            </a:r>
            <a:endParaRPr lang="en-US" sz="1600">
              <a:latin typeface="Calibri"/>
              <a:ea typeface="Cambria"/>
            </a:endParaRPr>
          </a:p>
          <a:p>
            <a:pPr marL="285750" indent="-285750">
              <a:buChar char="•"/>
            </a:pPr>
            <a:r>
              <a:rPr lang="en-US" sz="1600" dirty="0">
                <a:latin typeface="Calibri"/>
                <a:ea typeface="Calibri"/>
                <a:cs typeface="Calibri"/>
              </a:rPr>
              <a:t>These attacks demonstrate the urgent need for improved cybersecurity measures in the automotive industry. </a:t>
            </a:r>
            <a:endParaRPr lang="en-US" sz="1600">
              <a:latin typeface="Calibri"/>
              <a:ea typeface="Cambria"/>
            </a:endParaRPr>
          </a:p>
          <a:p>
            <a:pPr marL="285750" indent="-285750">
              <a:buChar char="•"/>
            </a:pPr>
            <a:r>
              <a:rPr lang="en-US" sz="1600" dirty="0">
                <a:latin typeface="Calibri"/>
                <a:ea typeface="Cambria"/>
              </a:rPr>
              <a:t>In the USA, Google started examining driverless vehicles in 2009 with road tests of CAVs. Tesla has designed on-road CAV driving vehicles and distributed them for commercial purposes</a:t>
            </a:r>
            <a:endParaRPr lang="en-US" sz="1600">
              <a:latin typeface="Calibri"/>
              <a:ea typeface="Cambria"/>
            </a:endParaRPr>
          </a:p>
          <a:p>
            <a:pPr marL="285750" indent="-285750">
              <a:buChar char="•"/>
            </a:pPr>
            <a:endParaRPr lang="en-US" dirty="0">
              <a:solidFill>
                <a:srgbClr val="212121"/>
              </a:solidFill>
              <a:latin typeface="Cambria"/>
              <a:ea typeface="Cambria"/>
            </a:endParaRPr>
          </a:p>
        </p:txBody>
      </p:sp>
      <p:pic>
        <p:nvPicPr>
          <p:cNvPr id="7" name="Picture 6" descr="A finger touching a screen with icons&#10;&#10;Description automatically generated">
            <a:extLst>
              <a:ext uri="{FF2B5EF4-FFF2-40B4-BE49-F238E27FC236}">
                <a16:creationId xmlns:a16="http://schemas.microsoft.com/office/drawing/2014/main" id="{12CC4FA7-33C2-E45A-5225-3285C25FBAE2}"/>
              </a:ext>
            </a:extLst>
          </p:cNvPr>
          <p:cNvPicPr>
            <a:picLocks noChangeAspect="1"/>
          </p:cNvPicPr>
          <p:nvPr/>
        </p:nvPicPr>
        <p:blipFill>
          <a:blip r:embed="rId4"/>
          <a:stretch>
            <a:fillRect/>
          </a:stretch>
        </p:blipFill>
        <p:spPr>
          <a:xfrm>
            <a:off x="4290968" y="2271619"/>
            <a:ext cx="4532850" cy="2566431"/>
          </a:xfrm>
          <a:prstGeom prst="rect">
            <a:avLst/>
          </a:prstGeom>
        </p:spPr>
      </p:pic>
    </p:spTree>
    <p:extLst>
      <p:ext uri="{BB962C8B-B14F-4D97-AF65-F5344CB8AC3E}">
        <p14:creationId xmlns:p14="http://schemas.microsoft.com/office/powerpoint/2010/main" val="26913597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40203" y="1580714"/>
            <a:ext cx="5041785" cy="5390206"/>
          </a:xfrm>
          <a:prstGeom prst="rect">
            <a:avLst/>
          </a:prstGeom>
          <a:noFill/>
          <a:ln>
            <a:noFill/>
          </a:ln>
        </p:spPr>
        <p:txBody>
          <a:bodyPr spcFirstLastPara="1" wrap="square" lIns="91425" tIns="45700" rIns="91425" bIns="45700" anchor="t" anchorCtr="0">
            <a:noAutofit/>
          </a:bodyPr>
          <a:lstStyle/>
          <a:p>
            <a:pPr marL="114300" indent="0">
              <a:buNone/>
            </a:pPr>
            <a:r>
              <a:rPr lang="en-US" sz="2400" b="1" dirty="0"/>
              <a:t>Current State of Cybersecurity in Automotive</a:t>
            </a:r>
          </a:p>
          <a:p>
            <a:pPr marL="114300" indent="0">
              <a:buNone/>
            </a:pPr>
            <a:endParaRPr lang="en-US" sz="1600" dirty="0"/>
          </a:p>
          <a:p>
            <a:pPr marL="400050" indent="-285750"/>
            <a:r>
              <a:rPr lang="en-US" sz="1600" dirty="0"/>
              <a:t>The automotive industry has become a prime target for cybercriminals due to the proliferation of connected vehicles. </a:t>
            </a:r>
          </a:p>
          <a:p>
            <a:pPr marL="400050" indent="-285750"/>
            <a:r>
              <a:rPr lang="en-US" sz="1600" dirty="0"/>
              <a:t>According to a recent report by Upstream Security, there was a staggering 99% increase in automotive cybersecurity incidents between 2019 and 2020. </a:t>
            </a:r>
          </a:p>
          <a:p>
            <a:pPr marL="400050" indent="-285750"/>
            <a:r>
              <a:rPr lang="en-US" sz="1600" dirty="0"/>
              <a:t>In 2022, automotive API attacks surged by 380%, comprising 12% of total incidents, despite OEMs’ advanced cybersecurity measures. </a:t>
            </a:r>
          </a:p>
          <a:p>
            <a:pPr marL="400050" indent="-285750"/>
            <a:r>
              <a:rPr lang="en-US" sz="1600" dirty="0"/>
              <a:t>These automotive cybersecurity threats encompass a wide range of attacks, including remote exploitation, data breaches, ransomware, and even physical manipulation of vehicle components. </a:t>
            </a:r>
          </a:p>
          <a:p>
            <a:pPr marL="114300" indent="0">
              <a:buNone/>
            </a:pPr>
            <a:endParaRPr lang="en-US" sz="1800" dirty="0"/>
          </a:p>
          <a:p>
            <a:pPr marL="114300" indent="0">
              <a:buNone/>
            </a:pPr>
            <a:endParaRPr lang="en-US" sz="1800" dirty="0"/>
          </a:p>
          <a:p>
            <a:pPr marL="114300" indent="0">
              <a:buNone/>
            </a:pPr>
            <a:endParaRPr lang="en-US" sz="2000" dirty="0"/>
          </a:p>
          <a:p>
            <a:pPr marL="114300" indent="0">
              <a:buNone/>
            </a:pPr>
            <a:endParaRPr lang="en-US" dirty="0"/>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dirty="0"/>
              <a:t>6</a:t>
            </a:fld>
            <a:endParaRPr lang="en-US" dirty="0"/>
          </a:p>
        </p:txBody>
      </p:sp>
      <p:pic>
        <p:nvPicPr>
          <p:cNvPr id="2" name="Picture 1" descr="A person in a hoodie using a computer&#10;&#10;Description automatically generated">
            <a:extLst>
              <a:ext uri="{FF2B5EF4-FFF2-40B4-BE49-F238E27FC236}">
                <a16:creationId xmlns:a16="http://schemas.microsoft.com/office/drawing/2014/main" id="{0CFF4118-C4AE-A54E-CECE-E1AEA98593D3}"/>
              </a:ext>
            </a:extLst>
          </p:cNvPr>
          <p:cNvPicPr>
            <a:picLocks noChangeAspect="1"/>
          </p:cNvPicPr>
          <p:nvPr/>
        </p:nvPicPr>
        <p:blipFill>
          <a:blip r:embed="rId4"/>
          <a:stretch>
            <a:fillRect/>
          </a:stretch>
        </p:blipFill>
        <p:spPr>
          <a:xfrm>
            <a:off x="5136859" y="2046790"/>
            <a:ext cx="3966593" cy="2303027"/>
          </a:xfrm>
          <a:prstGeom prst="rect">
            <a:avLst/>
          </a:prstGeom>
        </p:spPr>
      </p:pic>
    </p:spTree>
    <p:extLst>
      <p:ext uri="{BB962C8B-B14F-4D97-AF65-F5344CB8AC3E}">
        <p14:creationId xmlns:p14="http://schemas.microsoft.com/office/powerpoint/2010/main" val="39445171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510442" y="5477853"/>
            <a:ext cx="8127925" cy="844772"/>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1600" dirty="0"/>
              <a:t> Toyota’s Japan plants shut down in Feb 2022 after a supplier was hit by a severe cyberattack, 28 production lines in 14 plants were suspended, impacting 10,000 cars (5% of monthly output).</a:t>
            </a:r>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pic>
        <p:nvPicPr>
          <p:cNvPr id="2" name="Picture 1" descr="A table with numbers and percentages&#10;&#10;Description automatically generated">
            <a:extLst>
              <a:ext uri="{FF2B5EF4-FFF2-40B4-BE49-F238E27FC236}">
                <a16:creationId xmlns:a16="http://schemas.microsoft.com/office/drawing/2014/main" id="{46309C77-8FA2-BC7F-DD8E-0223A06DC27E}"/>
              </a:ext>
            </a:extLst>
          </p:cNvPr>
          <p:cNvPicPr>
            <a:picLocks noChangeAspect="1"/>
          </p:cNvPicPr>
          <p:nvPr/>
        </p:nvPicPr>
        <p:blipFill>
          <a:blip r:embed="rId4"/>
          <a:stretch>
            <a:fillRect/>
          </a:stretch>
        </p:blipFill>
        <p:spPr>
          <a:xfrm>
            <a:off x="459997" y="1749680"/>
            <a:ext cx="8119144" cy="3624289"/>
          </a:xfrm>
          <a:prstGeom prst="rect">
            <a:avLst/>
          </a:prstGeom>
        </p:spPr>
      </p:pic>
    </p:spTree>
    <p:extLst>
      <p:ext uri="{BB962C8B-B14F-4D97-AF65-F5344CB8AC3E}">
        <p14:creationId xmlns:p14="http://schemas.microsoft.com/office/powerpoint/2010/main" val="1409943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195019" y="1485577"/>
            <a:ext cx="8678635" cy="4991729"/>
          </a:xfrm>
          <a:prstGeom prst="rect">
            <a:avLst/>
          </a:prstGeom>
          <a:noFill/>
          <a:ln>
            <a:noFill/>
          </a:ln>
        </p:spPr>
        <p:txBody>
          <a:bodyPr spcFirstLastPara="1" wrap="square" lIns="91425" tIns="45700" rIns="91425" bIns="45700" anchor="t" anchorCtr="0">
            <a:noAutofit/>
          </a:bodyPr>
          <a:lstStyle/>
          <a:p>
            <a:pPr>
              <a:buNone/>
            </a:pPr>
            <a:r>
              <a:rPr lang="en-US" sz="2400" b="1" dirty="0"/>
              <a:t>Benefits of Deep Learning and AI in Cybersecurity</a:t>
            </a:r>
          </a:p>
          <a:p>
            <a:pPr marL="285750" indent="-285750"/>
            <a:r>
              <a:rPr lang="en-US" sz="1600" dirty="0"/>
              <a:t>Automated detection and response to cyber threats</a:t>
            </a:r>
            <a:endParaRPr lang="en-US" sz="1600"/>
          </a:p>
          <a:p>
            <a:pPr marL="285750" indent="-285750"/>
            <a:r>
              <a:rPr lang="en-US" sz="1600" dirty="0"/>
              <a:t>Improved accuracy and speed of threat identification</a:t>
            </a:r>
            <a:endParaRPr lang="en-US" sz="1600"/>
          </a:p>
          <a:p>
            <a:pPr marL="285750" indent="-285750"/>
            <a:r>
              <a:rPr lang="en-US" sz="1600" dirty="0"/>
              <a:t>Ability to analyze large amounts of data in real-time</a:t>
            </a:r>
            <a:endParaRPr lang="en-US" dirty="0"/>
          </a:p>
          <a:p>
            <a:pPr marL="0" indent="0">
              <a:buNone/>
            </a:pPr>
            <a:endParaRPr lang="en-US" sz="1600" dirty="0"/>
          </a:p>
          <a:p>
            <a:pPr>
              <a:buNone/>
            </a:pPr>
            <a:r>
              <a:rPr lang="en-US" sz="2400" b="1" dirty="0"/>
              <a:t>Applications of Deep Learning and AI in Cybersecurity</a:t>
            </a:r>
          </a:p>
          <a:p>
            <a:pPr marL="285750" indent="-285750"/>
            <a:r>
              <a:rPr lang="en-US" sz="1600" dirty="0"/>
              <a:t>Intrusion detection and prevention systems</a:t>
            </a:r>
            <a:endParaRPr lang="en-US" sz="1600"/>
          </a:p>
          <a:p>
            <a:pPr marL="285750" indent="-285750"/>
            <a:r>
              <a:rPr lang="en-US" sz="1600" dirty="0"/>
              <a:t>Malware detection and analysis</a:t>
            </a:r>
            <a:endParaRPr lang="en-US" sz="1600"/>
          </a:p>
          <a:p>
            <a:pPr marL="285750" indent="-285750"/>
            <a:r>
              <a:rPr lang="en-US" sz="1600" dirty="0"/>
              <a:t>Vulnerability assessment and management</a:t>
            </a:r>
            <a:endParaRPr lang="en-US" dirty="0"/>
          </a:p>
          <a:p>
            <a:pPr marL="285750" indent="-285750"/>
            <a:endParaRPr lang="en-US" sz="1600" dirty="0"/>
          </a:p>
          <a:p>
            <a:pPr marL="114300" indent="0">
              <a:buNone/>
            </a:pPr>
            <a:r>
              <a:rPr lang="en-US" sz="2400" b="1" dirty="0"/>
              <a:t>Case Studies of Successful Implementation</a:t>
            </a:r>
          </a:p>
          <a:p>
            <a:pPr marL="285750" indent="-285750"/>
            <a:r>
              <a:rPr lang="en-US" sz="1600" dirty="0"/>
              <a:t>BMW uses deep learning to detect and prevent cyber-attacks on their vehicles. Their system analyzes data from various sensors and components to identify abnormal behavior and take immediate action to prevent damage.</a:t>
            </a:r>
          </a:p>
          <a:p>
            <a:pPr marL="285750" indent="-285750"/>
            <a:r>
              <a:rPr lang="en-US" sz="1600" dirty="0"/>
              <a:t>Tesla's Autopilot system uses AI to improve the safety and security of their vehicles. The system analyzes data from cameras, radar, and ultrasonic sensors to detect potential dangers and take corrective actions.</a:t>
            </a:r>
          </a:p>
          <a:p>
            <a:pPr marL="285750" indent="-285750"/>
            <a:endParaRPr lang="en-US" sz="1600" dirty="0"/>
          </a:p>
          <a:p>
            <a:pPr marL="0" indent="0">
              <a:buNone/>
            </a:pPr>
            <a:endParaRPr lang="en-US" sz="1600" dirty="0"/>
          </a:p>
          <a:p>
            <a:pPr marL="0" indent="0">
              <a:spcBef>
                <a:spcPts val="0"/>
              </a:spcBef>
              <a:buNone/>
            </a:pPr>
            <a:endParaRPr lang="en-US" sz="1600" dirty="0"/>
          </a:p>
          <a:p>
            <a:pPr marL="0" indent="0">
              <a:buNone/>
            </a:pPr>
            <a:endParaRPr lang="en-US" sz="1600" dirty="0"/>
          </a:p>
          <a:p>
            <a:pPr marL="0" indent="0">
              <a:buNone/>
            </a:pPr>
            <a:endParaRPr lang="en-US" sz="1600" dirty="0"/>
          </a:p>
          <a:p>
            <a:pPr marL="0" indent="0">
              <a:spcBef>
                <a:spcPts val="0"/>
              </a:spcBef>
              <a:buNone/>
            </a:pPr>
            <a:endParaRPr lang="en-US" sz="1600" dirty="0"/>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dirty="0"/>
              <a:t>8</a:t>
            </a:fld>
            <a:endParaRPr lang="en-US" dirty="0"/>
          </a:p>
        </p:txBody>
      </p:sp>
    </p:spTree>
    <p:extLst>
      <p:ext uri="{BB962C8B-B14F-4D97-AF65-F5344CB8AC3E}">
        <p14:creationId xmlns:p14="http://schemas.microsoft.com/office/powerpoint/2010/main" val="3543941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3"/>
        <p:cNvGrpSpPr/>
        <p:nvPr/>
      </p:nvGrpSpPr>
      <p:grpSpPr>
        <a:xfrm>
          <a:off x="0" y="0"/>
          <a:ext cx="0" cy="0"/>
          <a:chOff x="0" y="0"/>
          <a:chExt cx="0" cy="0"/>
        </a:xfrm>
      </p:grpSpPr>
      <p:sp>
        <p:nvSpPr>
          <p:cNvPr id="94" name="Google Shape;94;p14"/>
          <p:cNvSpPr txBox="1">
            <a:spLocks noGrp="1"/>
          </p:cNvSpPr>
          <p:nvPr>
            <p:ph type="body" idx="1"/>
          </p:nvPr>
        </p:nvSpPr>
        <p:spPr>
          <a:xfrm>
            <a:off x="247475" y="1714078"/>
            <a:ext cx="4629150" cy="4201765"/>
          </a:xfrm>
          <a:prstGeom prst="rect">
            <a:avLst/>
          </a:prstGeom>
          <a:noFill/>
          <a:ln>
            <a:noFill/>
          </a:ln>
        </p:spPr>
        <p:txBody>
          <a:bodyPr spcFirstLastPara="1" wrap="square" lIns="91425" tIns="45700" rIns="91425" bIns="45700" anchor="t" anchorCtr="0">
            <a:noAutofit/>
          </a:bodyPr>
          <a:lstStyle/>
          <a:p>
            <a:pPr marL="0" indent="0">
              <a:spcBef>
                <a:spcPts val="0"/>
              </a:spcBef>
              <a:buNone/>
            </a:pPr>
            <a:r>
              <a:rPr lang="en-US" sz="2400" b="1" dirty="0"/>
              <a:t>Challenges </a:t>
            </a:r>
          </a:p>
          <a:p>
            <a:r>
              <a:rPr lang="en-US" sz="1600" dirty="0"/>
              <a:t>Increased connectivity and vehicle vulnerabilities</a:t>
            </a:r>
            <a:endParaRPr lang="en-US" sz="1600"/>
          </a:p>
          <a:p>
            <a:r>
              <a:rPr lang="en-US" sz="1600" dirty="0"/>
              <a:t>Potential risks and consequences of cyber attacks</a:t>
            </a:r>
            <a:endParaRPr lang="en-US" sz="1600"/>
          </a:p>
          <a:p>
            <a:r>
              <a:rPr lang="en-US" sz="1600" dirty="0"/>
              <a:t>Ransomware &amp; data breaches</a:t>
            </a:r>
            <a:endParaRPr lang="en-US" sz="1600"/>
          </a:p>
          <a:p>
            <a:r>
              <a:rPr lang="en-US" sz="1600" dirty="0"/>
              <a:t>DDoS/ Hacking / Botnets</a:t>
            </a:r>
            <a:endParaRPr lang="en-US" sz="1600"/>
          </a:p>
          <a:p>
            <a:endParaRPr lang="en-US" sz="1800" dirty="0"/>
          </a:p>
        </p:txBody>
      </p:sp>
      <p:sp>
        <p:nvSpPr>
          <p:cNvPr id="95" name="Google Shape;95;p1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pic>
        <p:nvPicPr>
          <p:cNvPr id="3" name="Picture 2" descr="A hand touching a screen with icons&#10;&#10;Description automatically generated">
            <a:extLst>
              <a:ext uri="{FF2B5EF4-FFF2-40B4-BE49-F238E27FC236}">
                <a16:creationId xmlns:a16="http://schemas.microsoft.com/office/drawing/2014/main" id="{B91ED548-1EFD-D2F8-E059-C012C0A56EDD}"/>
              </a:ext>
            </a:extLst>
          </p:cNvPr>
          <p:cNvPicPr>
            <a:picLocks noChangeAspect="1"/>
          </p:cNvPicPr>
          <p:nvPr/>
        </p:nvPicPr>
        <p:blipFill>
          <a:blip r:embed="rId4"/>
          <a:stretch>
            <a:fillRect/>
          </a:stretch>
        </p:blipFill>
        <p:spPr>
          <a:xfrm>
            <a:off x="4849585" y="1550797"/>
            <a:ext cx="3837214" cy="2409298"/>
          </a:xfrm>
          <a:prstGeom prst="rect">
            <a:avLst/>
          </a:prstGeom>
        </p:spPr>
      </p:pic>
      <p:pic>
        <p:nvPicPr>
          <p:cNvPr id="4" name="Picture 3" descr="AI Detection Could Help Find Vulnerabilities in Connected Cars - Research &amp;  Development World">
            <a:extLst>
              <a:ext uri="{FF2B5EF4-FFF2-40B4-BE49-F238E27FC236}">
                <a16:creationId xmlns:a16="http://schemas.microsoft.com/office/drawing/2014/main" id="{F6768531-5210-1E92-0EB2-DD340AB94B87}"/>
              </a:ext>
            </a:extLst>
          </p:cNvPr>
          <p:cNvPicPr>
            <a:picLocks noChangeAspect="1"/>
          </p:cNvPicPr>
          <p:nvPr/>
        </p:nvPicPr>
        <p:blipFill>
          <a:blip r:embed="rId5"/>
          <a:stretch>
            <a:fillRect/>
          </a:stretch>
        </p:blipFill>
        <p:spPr>
          <a:xfrm>
            <a:off x="4874078" y="4032700"/>
            <a:ext cx="3829050" cy="2327734"/>
          </a:xfrm>
          <a:prstGeom prst="rect">
            <a:avLst/>
          </a:prstGeom>
        </p:spPr>
      </p:pic>
    </p:spTree>
    <p:extLst>
      <p:ext uri="{BB962C8B-B14F-4D97-AF65-F5344CB8AC3E}">
        <p14:creationId xmlns:p14="http://schemas.microsoft.com/office/powerpoint/2010/main" val="16235882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16</Slides>
  <Notes>16</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revision>653</cp:revision>
  <dcterms:modified xsi:type="dcterms:W3CDTF">2023-10-22T16:04:22Z</dcterms:modified>
</cp:coreProperties>
</file>